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23"/>
  </p:sldMasterIdLst>
  <p:sldIdLst>
    <p:sldId id="256" r:id="rId24"/>
    <p:sldId id="257" r:id="rId25"/>
    <p:sldId id="307" r:id="rId26"/>
    <p:sldId id="258" r:id="rId27"/>
    <p:sldId id="259" r:id="rId28"/>
    <p:sldId id="313" r:id="rId29"/>
    <p:sldId id="314" r:id="rId30"/>
    <p:sldId id="315" r:id="rId31"/>
    <p:sldId id="372" r:id="rId32"/>
    <p:sldId id="371" r:id="rId33"/>
    <p:sldId id="278" r:id="rId34"/>
    <p:sldId id="277" r:id="rId35"/>
    <p:sldId id="316" r:id="rId36"/>
    <p:sldId id="317" r:id="rId37"/>
    <p:sldId id="318" r:id="rId38"/>
    <p:sldId id="260" r:id="rId39"/>
    <p:sldId id="274" r:id="rId40"/>
    <p:sldId id="261" r:id="rId41"/>
    <p:sldId id="263" r:id="rId42"/>
    <p:sldId id="373" r:id="rId43"/>
    <p:sldId id="369" r:id="rId44"/>
    <p:sldId id="265" r:id="rId45"/>
    <p:sldId id="266" r:id="rId46"/>
    <p:sldId id="262" r:id="rId47"/>
    <p:sldId id="267" r:id="rId48"/>
    <p:sldId id="268" r:id="rId49"/>
    <p:sldId id="269" r:id="rId50"/>
    <p:sldId id="319" r:id="rId51"/>
    <p:sldId id="290" r:id="rId52"/>
    <p:sldId id="291" r:id="rId53"/>
    <p:sldId id="292" r:id="rId54"/>
    <p:sldId id="320" r:id="rId55"/>
    <p:sldId id="350" r:id="rId56"/>
    <p:sldId id="351" r:id="rId57"/>
    <p:sldId id="352" r:id="rId58"/>
    <p:sldId id="353" r:id="rId59"/>
    <p:sldId id="354" r:id="rId60"/>
    <p:sldId id="321" r:id="rId61"/>
    <p:sldId id="326" r:id="rId62"/>
    <p:sldId id="333" r:id="rId63"/>
    <p:sldId id="334" r:id="rId64"/>
    <p:sldId id="339" r:id="rId65"/>
    <p:sldId id="364" r:id="rId66"/>
    <p:sldId id="355" r:id="rId67"/>
    <p:sldId id="359" r:id="rId68"/>
    <p:sldId id="358" r:id="rId69"/>
    <p:sldId id="356" r:id="rId70"/>
    <p:sldId id="336" r:id="rId71"/>
    <p:sldId id="337" r:id="rId72"/>
    <p:sldId id="338" r:id="rId73"/>
    <p:sldId id="332" r:id="rId74"/>
    <p:sldId id="340" r:id="rId75"/>
    <p:sldId id="341" r:id="rId76"/>
    <p:sldId id="360" r:id="rId77"/>
    <p:sldId id="288" r:id="rId78"/>
    <p:sldId id="342" r:id="rId79"/>
    <p:sldId id="344" r:id="rId80"/>
    <p:sldId id="345" r:id="rId81"/>
    <p:sldId id="346" r:id="rId82"/>
    <p:sldId id="362" r:id="rId83"/>
    <p:sldId id="349" r:id="rId84"/>
    <p:sldId id="363" r:id="rId85"/>
    <p:sldId id="365" r:id="rId86"/>
    <p:sldId id="367" r:id="rId87"/>
    <p:sldId id="366" r:id="rId88"/>
    <p:sldId id="368" r:id="rId89"/>
    <p:sldId id="370" r:id="rId90"/>
    <p:sldId id="361" r:id="rId91"/>
    <p:sldId id="323" r:id="rId92"/>
    <p:sldId id="299" r:id="rId93"/>
    <p:sldId id="328" r:id="rId94"/>
    <p:sldId id="324" r:id="rId9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4" autoAdjust="0"/>
    <p:restoredTop sz="94660"/>
  </p:normalViewPr>
  <p:slideViewPr>
    <p:cSldViewPr snapToGrid="0">
      <p:cViewPr varScale="1">
        <p:scale>
          <a:sx n="98" d="100"/>
          <a:sy n="98" d="100"/>
        </p:scale>
        <p:origin x="96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3.xml"/><Relationship Id="rId21" Type="http://schemas.openxmlformats.org/officeDocument/2006/relationships/customXml" Target="../customXml/item21.xml"/><Relationship Id="rId34" Type="http://schemas.openxmlformats.org/officeDocument/2006/relationships/slide" Target="slides/slide11.xml"/><Relationship Id="rId42" Type="http://schemas.openxmlformats.org/officeDocument/2006/relationships/slide" Target="slides/slide19.xml"/><Relationship Id="rId47" Type="http://schemas.openxmlformats.org/officeDocument/2006/relationships/slide" Target="slides/slide24.xml"/><Relationship Id="rId50" Type="http://schemas.openxmlformats.org/officeDocument/2006/relationships/slide" Target="slides/slide27.xml"/><Relationship Id="rId55" Type="http://schemas.openxmlformats.org/officeDocument/2006/relationships/slide" Target="slides/slide32.xml"/><Relationship Id="rId63" Type="http://schemas.openxmlformats.org/officeDocument/2006/relationships/slide" Target="slides/slide40.xml"/><Relationship Id="rId68" Type="http://schemas.openxmlformats.org/officeDocument/2006/relationships/slide" Target="slides/slide45.xml"/><Relationship Id="rId76" Type="http://schemas.openxmlformats.org/officeDocument/2006/relationships/slide" Target="slides/slide53.xml"/><Relationship Id="rId84" Type="http://schemas.openxmlformats.org/officeDocument/2006/relationships/slide" Target="slides/slide61.xml"/><Relationship Id="rId89" Type="http://schemas.openxmlformats.org/officeDocument/2006/relationships/slide" Target="slides/slide66.xml"/><Relationship Id="rId97" Type="http://schemas.openxmlformats.org/officeDocument/2006/relationships/viewProps" Target="viewProps.xml"/><Relationship Id="rId7" Type="http://schemas.openxmlformats.org/officeDocument/2006/relationships/customXml" Target="../customXml/item7.xml"/><Relationship Id="rId71" Type="http://schemas.openxmlformats.org/officeDocument/2006/relationships/slide" Target="slides/slide48.xml"/><Relationship Id="rId92" Type="http://schemas.openxmlformats.org/officeDocument/2006/relationships/slide" Target="slides/slide69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slide" Target="slides/slide6.xml"/><Relationship Id="rId11" Type="http://schemas.openxmlformats.org/officeDocument/2006/relationships/customXml" Target="../customXml/item11.xml"/><Relationship Id="rId24" Type="http://schemas.openxmlformats.org/officeDocument/2006/relationships/slide" Target="slides/slide1.xml"/><Relationship Id="rId32" Type="http://schemas.openxmlformats.org/officeDocument/2006/relationships/slide" Target="slides/slide9.xml"/><Relationship Id="rId37" Type="http://schemas.openxmlformats.org/officeDocument/2006/relationships/slide" Target="slides/slide14.xml"/><Relationship Id="rId40" Type="http://schemas.openxmlformats.org/officeDocument/2006/relationships/slide" Target="slides/slide17.xml"/><Relationship Id="rId45" Type="http://schemas.openxmlformats.org/officeDocument/2006/relationships/slide" Target="slides/slide22.xml"/><Relationship Id="rId53" Type="http://schemas.openxmlformats.org/officeDocument/2006/relationships/slide" Target="slides/slide30.xml"/><Relationship Id="rId58" Type="http://schemas.openxmlformats.org/officeDocument/2006/relationships/slide" Target="slides/slide35.xml"/><Relationship Id="rId66" Type="http://schemas.openxmlformats.org/officeDocument/2006/relationships/slide" Target="slides/slide43.xml"/><Relationship Id="rId74" Type="http://schemas.openxmlformats.org/officeDocument/2006/relationships/slide" Target="slides/slide51.xml"/><Relationship Id="rId79" Type="http://schemas.openxmlformats.org/officeDocument/2006/relationships/slide" Target="slides/slide56.xml"/><Relationship Id="rId87" Type="http://schemas.openxmlformats.org/officeDocument/2006/relationships/slide" Target="slides/slide64.xml"/><Relationship Id="rId5" Type="http://schemas.openxmlformats.org/officeDocument/2006/relationships/customXml" Target="../customXml/item5.xml"/><Relationship Id="rId61" Type="http://schemas.openxmlformats.org/officeDocument/2006/relationships/slide" Target="slides/slide38.xml"/><Relationship Id="rId82" Type="http://schemas.openxmlformats.org/officeDocument/2006/relationships/slide" Target="slides/slide59.xml"/><Relationship Id="rId90" Type="http://schemas.openxmlformats.org/officeDocument/2006/relationships/slide" Target="slides/slide67.xml"/><Relationship Id="rId95" Type="http://schemas.openxmlformats.org/officeDocument/2006/relationships/slide" Target="slides/slide72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slide" Target="slides/slide4.xml"/><Relationship Id="rId30" Type="http://schemas.openxmlformats.org/officeDocument/2006/relationships/slide" Target="slides/slide7.xml"/><Relationship Id="rId35" Type="http://schemas.openxmlformats.org/officeDocument/2006/relationships/slide" Target="slides/slide12.xml"/><Relationship Id="rId43" Type="http://schemas.openxmlformats.org/officeDocument/2006/relationships/slide" Target="slides/slide20.xml"/><Relationship Id="rId48" Type="http://schemas.openxmlformats.org/officeDocument/2006/relationships/slide" Target="slides/slide25.xml"/><Relationship Id="rId56" Type="http://schemas.openxmlformats.org/officeDocument/2006/relationships/slide" Target="slides/slide33.xml"/><Relationship Id="rId64" Type="http://schemas.openxmlformats.org/officeDocument/2006/relationships/slide" Target="slides/slide41.xml"/><Relationship Id="rId69" Type="http://schemas.openxmlformats.org/officeDocument/2006/relationships/slide" Target="slides/slide46.xml"/><Relationship Id="rId77" Type="http://schemas.openxmlformats.org/officeDocument/2006/relationships/slide" Target="slides/slide54.xml"/><Relationship Id="rId8" Type="http://schemas.openxmlformats.org/officeDocument/2006/relationships/customXml" Target="../customXml/item8.xml"/><Relationship Id="rId51" Type="http://schemas.openxmlformats.org/officeDocument/2006/relationships/slide" Target="slides/slide28.xml"/><Relationship Id="rId72" Type="http://schemas.openxmlformats.org/officeDocument/2006/relationships/slide" Target="slides/slide49.xml"/><Relationship Id="rId80" Type="http://schemas.openxmlformats.org/officeDocument/2006/relationships/slide" Target="slides/slide57.xml"/><Relationship Id="rId85" Type="http://schemas.openxmlformats.org/officeDocument/2006/relationships/slide" Target="slides/slide62.xml"/><Relationship Id="rId93" Type="http://schemas.openxmlformats.org/officeDocument/2006/relationships/slide" Target="slides/slide70.xml"/><Relationship Id="rId98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slide" Target="slides/slide2.xml"/><Relationship Id="rId33" Type="http://schemas.openxmlformats.org/officeDocument/2006/relationships/slide" Target="slides/slide10.xml"/><Relationship Id="rId38" Type="http://schemas.openxmlformats.org/officeDocument/2006/relationships/slide" Target="slides/slide15.xml"/><Relationship Id="rId46" Type="http://schemas.openxmlformats.org/officeDocument/2006/relationships/slide" Target="slides/slide23.xml"/><Relationship Id="rId59" Type="http://schemas.openxmlformats.org/officeDocument/2006/relationships/slide" Target="slides/slide36.xml"/><Relationship Id="rId67" Type="http://schemas.openxmlformats.org/officeDocument/2006/relationships/slide" Target="slides/slide44.xml"/><Relationship Id="rId20" Type="http://schemas.openxmlformats.org/officeDocument/2006/relationships/customXml" Target="../customXml/item20.xml"/><Relationship Id="rId41" Type="http://schemas.openxmlformats.org/officeDocument/2006/relationships/slide" Target="slides/slide18.xml"/><Relationship Id="rId54" Type="http://schemas.openxmlformats.org/officeDocument/2006/relationships/slide" Target="slides/slide31.xml"/><Relationship Id="rId62" Type="http://schemas.openxmlformats.org/officeDocument/2006/relationships/slide" Target="slides/slide39.xml"/><Relationship Id="rId70" Type="http://schemas.openxmlformats.org/officeDocument/2006/relationships/slide" Target="slides/slide47.xml"/><Relationship Id="rId75" Type="http://schemas.openxmlformats.org/officeDocument/2006/relationships/slide" Target="slides/slide52.xml"/><Relationship Id="rId83" Type="http://schemas.openxmlformats.org/officeDocument/2006/relationships/slide" Target="slides/slide60.xml"/><Relationship Id="rId88" Type="http://schemas.openxmlformats.org/officeDocument/2006/relationships/slide" Target="slides/slide65.xml"/><Relationship Id="rId91" Type="http://schemas.openxmlformats.org/officeDocument/2006/relationships/slide" Target="slides/slide68.xml"/><Relationship Id="rId9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slideMaster" Target="slideMasters/slideMaster1.xml"/><Relationship Id="rId28" Type="http://schemas.openxmlformats.org/officeDocument/2006/relationships/slide" Target="slides/slide5.xml"/><Relationship Id="rId36" Type="http://schemas.openxmlformats.org/officeDocument/2006/relationships/slide" Target="slides/slide13.xml"/><Relationship Id="rId49" Type="http://schemas.openxmlformats.org/officeDocument/2006/relationships/slide" Target="slides/slide26.xml"/><Relationship Id="rId57" Type="http://schemas.openxmlformats.org/officeDocument/2006/relationships/slide" Target="slides/slide34.xml"/><Relationship Id="rId10" Type="http://schemas.openxmlformats.org/officeDocument/2006/relationships/customXml" Target="../customXml/item10.xml"/><Relationship Id="rId31" Type="http://schemas.openxmlformats.org/officeDocument/2006/relationships/slide" Target="slides/slide8.xml"/><Relationship Id="rId44" Type="http://schemas.openxmlformats.org/officeDocument/2006/relationships/slide" Target="slides/slide21.xml"/><Relationship Id="rId52" Type="http://schemas.openxmlformats.org/officeDocument/2006/relationships/slide" Target="slides/slide29.xml"/><Relationship Id="rId60" Type="http://schemas.openxmlformats.org/officeDocument/2006/relationships/slide" Target="slides/slide37.xml"/><Relationship Id="rId65" Type="http://schemas.openxmlformats.org/officeDocument/2006/relationships/slide" Target="slides/slide42.xml"/><Relationship Id="rId73" Type="http://schemas.openxmlformats.org/officeDocument/2006/relationships/slide" Target="slides/slide50.xml"/><Relationship Id="rId78" Type="http://schemas.openxmlformats.org/officeDocument/2006/relationships/slide" Target="slides/slide55.xml"/><Relationship Id="rId81" Type="http://schemas.openxmlformats.org/officeDocument/2006/relationships/slide" Target="slides/slide58.xml"/><Relationship Id="rId86" Type="http://schemas.openxmlformats.org/officeDocument/2006/relationships/slide" Target="slides/slide63.xml"/><Relationship Id="rId94" Type="http://schemas.openxmlformats.org/officeDocument/2006/relationships/slide" Target="slides/slide71.xml"/><Relationship Id="rId99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slide" Target="slides/slide1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arcgis.com/web-appbuilder/guide/xt-system-requirements.htm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community.esri.com/docs/DOC-3342-elevation-profile-widget-version-23-02142017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sri/solutions-webappbuilder-widgets" TargetMode="External"/><Relationship Id="rId7" Type="http://schemas.openxmlformats.org/officeDocument/2006/relationships/hyperlink" Target="http://codesharing.arcgis.com/" TargetMode="External"/><Relationship Id="rId2" Type="http://schemas.openxmlformats.org/officeDocument/2006/relationships/hyperlink" Target="https://geonet.esri.com/thread/119278-roberts-custom-wab-widget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eb-appbuilder-widget-search.surge.sh/" TargetMode="External"/><Relationship Id="rId5" Type="http://schemas.openxmlformats.org/officeDocument/2006/relationships/hyperlink" Target="https://geonet.esri.com/groups/web-app-builder-custom-widgets" TargetMode="External"/><Relationship Id="rId4" Type="http://schemas.openxmlformats.org/officeDocument/2006/relationships/hyperlink" Target="https://github.com/Esri/WAB-Image-Services-Widgets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sri/generator-esri-appbuilder-js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bochenek/esri-wab-build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experience.arcgis.com/stemapp/aa3bec379e374bb184b73c25caeb780f" TargetMode="External"/><Relationship Id="rId2" Type="http://schemas.openxmlformats.org/officeDocument/2006/relationships/hyperlink" Target="https://www.esri.com/en-us/arcgis/products/arcgis-experience-builder/overview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eonet.esri.com/groups/web-app-builder-custom-widgets/content" TargetMode="External"/><Relationship Id="rId7" Type="http://schemas.openxmlformats.org/officeDocument/2006/relationships/hyperlink" Target="https://github.com/Esri/generator-esri-appbuilder-js" TargetMode="External"/><Relationship Id="rId2" Type="http://schemas.openxmlformats.org/officeDocument/2006/relationships/hyperlink" Target="http://developers.arcgis.com/web-appbuild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avinr/web-appbuilder-tools-techniques-dev-summit-2018" TargetMode="External"/><Relationship Id="rId5" Type="http://schemas.openxmlformats.org/officeDocument/2006/relationships/hyperlink" Target="https://geonet.esri.com/blogs/myAlaskaGIS/2016/03/09/web-appbuilder-developer-edition-customization-resource-list" TargetMode="External"/><Relationship Id="rId4" Type="http://schemas.openxmlformats.org/officeDocument/2006/relationships/hyperlink" Target="https://geonet.esri.com/groups/web-appbuilder-custom-themes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gisapp.mahoningcountyoh.gov/Mahgis/" TargetMode="External"/><Relationship Id="rId2" Type="http://schemas.openxmlformats.org/officeDocument/2006/relationships/hyperlink" Target="http://pm.maps.arcgis.com/apps/webappviewer/index.html?id=3eed8d6b30ea443dafe4380d70d0fa5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olmaps.esri.com/dashboards/visionzero/" TargetMode="External"/><Relationship Id="rId5" Type="http://schemas.openxmlformats.org/officeDocument/2006/relationships/hyperlink" Target="https://whereto.sg/index.html" TargetMode="External"/><Relationship Id="rId4" Type="http://schemas.openxmlformats.org/officeDocument/2006/relationships/hyperlink" Target="https://citymaps.bayswater.wa.gov.au/WABexternal/Census2016/index.ht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gis.co.stearns.mn.us/parks/index.html" TargetMode="External"/><Relationship Id="rId2" Type="http://schemas.openxmlformats.org/officeDocument/2006/relationships/hyperlink" Target="http://gis.anokacountymn.gov/GoAnoka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axmaps.state.mn.us/salestax/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ulhedlund/2018GISLIS" TargetMode="External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doc.arcgis.com/en/arcgis-online/reference/supported-items.ht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754" y="185981"/>
            <a:ext cx="9375093" cy="3159986"/>
          </a:xfrm>
        </p:spPr>
        <p:txBody>
          <a:bodyPr/>
          <a:lstStyle/>
          <a:p>
            <a:pPr algn="ctr"/>
            <a:r>
              <a:rPr lang="en-US" sz="4800" b="1" dirty="0"/>
              <a:t>Web AppBuilder for ArcGIS: Knowing Your Options - 2019 GIS/LIS</a:t>
            </a:r>
            <a:br>
              <a:rPr lang="en-US" sz="4800" b="1" dirty="0"/>
            </a:br>
            <a:endParaRPr lang="en-US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4663EC-CDC6-40B0-9492-1E09AFBDF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420" y="3345966"/>
            <a:ext cx="5309362" cy="297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399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3E50E-6886-4B36-BA8F-415FA8B9F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 data upload and/or updates</a:t>
            </a:r>
          </a:p>
        </p:txBody>
      </p:sp>
      <p:pic>
        <p:nvPicPr>
          <p:cNvPr id="1026" name="Picture 2" descr="Image result for python symbol">
            <a:extLst>
              <a:ext uri="{FF2B5EF4-FFF2-40B4-BE49-F238E27FC236}">
                <a16:creationId xmlns:a16="http://schemas.microsoft.com/office/drawing/2014/main" id="{889987A2-8DE4-44FD-9858-52C141C3B9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46" y="3690551"/>
            <a:ext cx="2297031" cy="155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EC45E7-759A-4689-B72A-CDC4FD40D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365" y="1763964"/>
            <a:ext cx="6568819" cy="22622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F8EFB7-B02D-4977-9AAC-0DD303D34E0F}"/>
              </a:ext>
            </a:extLst>
          </p:cNvPr>
          <p:cNvSpPr txBox="1"/>
          <p:nvPr/>
        </p:nvSpPr>
        <p:spPr>
          <a:xfrm>
            <a:off x="768485" y="5350213"/>
            <a:ext cx="5145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ArcGIS Desktop (Python 2.x)  Pro (Python 3.x)</a:t>
            </a:r>
          </a:p>
        </p:txBody>
      </p:sp>
    </p:spTree>
    <p:extLst>
      <p:ext uri="{BB962C8B-B14F-4D97-AF65-F5344CB8AC3E}">
        <p14:creationId xmlns:p14="http://schemas.microsoft.com/office/powerpoint/2010/main" val="962735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06" y="609599"/>
            <a:ext cx="9929221" cy="3565237"/>
          </a:xfrm>
        </p:spPr>
        <p:txBody>
          <a:bodyPr>
            <a:normAutofit/>
          </a:bodyPr>
          <a:lstStyle/>
          <a:p>
            <a:r>
              <a:rPr lang="en-US" dirty="0"/>
              <a:t> Consume services</a:t>
            </a:r>
            <a:br>
              <a:rPr lang="en-US" dirty="0"/>
            </a:br>
            <a:r>
              <a:rPr lang="en-US" sz="2700" dirty="0"/>
              <a:t> </a:t>
            </a:r>
            <a:r>
              <a:rPr lang="en-US" sz="1600" dirty="0"/>
              <a:t>- Hosted services (layers published to AGOL)</a:t>
            </a:r>
            <a:br>
              <a:rPr lang="en-US" sz="1600" dirty="0"/>
            </a:br>
            <a:r>
              <a:rPr lang="en-US" sz="1600" dirty="0"/>
              <a:t> - Types: Feature layers, Tile layers, Vector</a:t>
            </a:r>
            <a:br>
              <a:rPr lang="en-US" sz="1600" dirty="0"/>
            </a:br>
            <a:r>
              <a:rPr lang="en-US" sz="1600" dirty="0"/>
              <a:t>	tile layers, scene layers (3d), and more</a:t>
            </a:r>
            <a:br>
              <a:rPr lang="en-US" sz="1600" dirty="0"/>
            </a:br>
            <a:r>
              <a:rPr lang="en-US" sz="1600" dirty="0"/>
              <a:t> - Consumed services - services that are stored in ArcGIS for Server REST directory or other compatible 				directory that are accessed by AGOL or Portal and stored as a AGOL/Portal configuration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292" y="424107"/>
            <a:ext cx="1654118" cy="173720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DF660A-D914-499C-B2FA-0B15015A4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551" y="2865581"/>
            <a:ext cx="4516687" cy="380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50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397" y="609600"/>
            <a:ext cx="8784605" cy="897228"/>
          </a:xfrm>
        </p:spPr>
        <p:txBody>
          <a:bodyPr>
            <a:normAutofit fontScale="90000"/>
          </a:bodyPr>
          <a:lstStyle/>
          <a:p>
            <a:r>
              <a:rPr lang="en-US" dirty="0"/>
              <a:t>  Create a web Map – Portal or ArcGIS Online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581" y="1771338"/>
            <a:ext cx="6744256" cy="20617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581" y="4257416"/>
            <a:ext cx="7538721" cy="220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117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262D1-6F9A-4689-8C60-4B816833B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1964"/>
          </a:xfrm>
        </p:spPr>
        <p:txBody>
          <a:bodyPr>
            <a:normAutofit/>
          </a:bodyPr>
          <a:lstStyle/>
          <a:p>
            <a:r>
              <a:rPr lang="en-US" sz="3200" dirty="0"/>
              <a:t>Configure, Share, and Save the web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53EA2-3295-4103-BB45-B84FAB8D7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75" y="1394690"/>
            <a:ext cx="9076330" cy="51261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FDA70F-81EF-4F4D-930E-6207E7B9A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688" y="2997644"/>
            <a:ext cx="3522628" cy="264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64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A6902-BB5B-42E1-A177-856615592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23273"/>
            <a:ext cx="8596668" cy="1607127"/>
          </a:xfrm>
        </p:spPr>
        <p:txBody>
          <a:bodyPr>
            <a:noAutofit/>
          </a:bodyPr>
          <a:lstStyle/>
          <a:p>
            <a:r>
              <a:rPr lang="en-US" sz="3200" dirty="0"/>
              <a:t>Create a Web </a:t>
            </a:r>
            <a:r>
              <a:rPr lang="en-US" sz="3200" dirty="0" err="1"/>
              <a:t>AppBuilder</a:t>
            </a:r>
            <a:r>
              <a:rPr lang="en-US" sz="3200" dirty="0"/>
              <a:t> App from your web map in Portal for ArcGIS or ArcGIS Online – Same Process!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720EE8-4C87-45FB-825D-F8AC70A39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12" y="2041236"/>
            <a:ext cx="8263719" cy="46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68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8ED1-0150-4EB3-80F3-70AE424ED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1394691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Configure your app. Pick a theme and all out-of-the-box widget you want. Save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Note: The step can also be done in the WAB Developer Version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BD956D-4D50-4727-8EBD-C65CD2223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004291"/>
            <a:ext cx="8159575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45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 fontScale="90000"/>
          </a:bodyPr>
          <a:lstStyle/>
          <a:p>
            <a:r>
              <a:rPr lang="en-US" dirty="0"/>
              <a:t>Getting Ready to Roll with the Developers Versions of the WAB……Download the Software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4CB336-0856-4D7E-ABB9-22250FB47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3927" y="1602613"/>
            <a:ext cx="6830075" cy="46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43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Sign In before you Download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526" y="1616364"/>
            <a:ext cx="9055234" cy="382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374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 fontScale="90000"/>
          </a:bodyPr>
          <a:lstStyle/>
          <a:p>
            <a:r>
              <a:rPr lang="en-US" dirty="0"/>
              <a:t>Extract Downloaded </a:t>
            </a:r>
            <a:r>
              <a:rPr lang="en-US" dirty="0" err="1"/>
              <a:t>Zipfile</a:t>
            </a:r>
            <a:r>
              <a:rPr lang="en-US" dirty="0"/>
              <a:t> to Desired Location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817BE13-D18B-4F5F-AD01-DEE3D28372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313" y="1364387"/>
            <a:ext cx="9223096" cy="283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280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dirty="0"/>
              <a:t>Register WAB Dev Edition w/ AGOL or Portal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8A59D3-FED5-4DDF-96B1-E2970C26A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483" y="1533936"/>
            <a:ext cx="9181545" cy="40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51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What is the Web Appbuilder for ArcGIS?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09828"/>
            <a:ext cx="8596668" cy="3880773"/>
          </a:xfrm>
        </p:spPr>
        <p:txBody>
          <a:bodyPr>
            <a:noAutofit/>
          </a:bodyPr>
          <a:lstStyle/>
          <a:p>
            <a:r>
              <a:rPr lang="en-US" sz="2000" dirty="0"/>
              <a:t>An ArcGIS Framework that allows one to create HTML/JavaScript Apps that run on desktops, tablets, and smartphones</a:t>
            </a:r>
          </a:p>
          <a:p>
            <a:r>
              <a:rPr lang="en-US" sz="2000" dirty="0"/>
              <a:t>The software allows you create applications without any coding……However you can create even cooler apps if you know how to code with the Developers edition</a:t>
            </a:r>
          </a:p>
          <a:p>
            <a:r>
              <a:rPr lang="en-US" sz="2000" dirty="0"/>
              <a:t>Has built in/ready-to-use widgets and themes to choose from</a:t>
            </a:r>
          </a:p>
          <a:p>
            <a:r>
              <a:rPr lang="en-US" sz="2000" dirty="0"/>
              <a:t>Allows one to deploy a WAB app on ArcGIS Online or on web server</a:t>
            </a:r>
          </a:p>
          <a:p>
            <a:r>
              <a:rPr lang="en-US" sz="2000" dirty="0"/>
              <a:t>Built in responsive design (display adjust based on device used)</a:t>
            </a:r>
          </a:p>
          <a:p>
            <a:r>
              <a:rPr lang="en-US" sz="2000" dirty="0"/>
              <a:t>Requires ArcGIS Online or Portal for ArcGIS</a:t>
            </a:r>
          </a:p>
          <a:p>
            <a:r>
              <a:rPr lang="en-US" sz="2000" dirty="0"/>
              <a:t>The framework is integrated with </a:t>
            </a:r>
            <a:r>
              <a:rPr lang="en-US" sz="2000" dirty="0" err="1"/>
              <a:t>WebMaps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19510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653DA-B023-43D2-B1A6-990ED87D2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the computer name………….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2BBBE2-2FCC-4E92-8887-A6A9EE329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232" y="1270000"/>
            <a:ext cx="8562710" cy="474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24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dirty="0"/>
              <a:t>Create Application in AGOL or Portal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5F2E11-C56E-4C22-85C5-EB6CBC62C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811" y="1189113"/>
            <a:ext cx="9775610" cy="529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608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dirty="0"/>
              <a:t>Register Application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98" y="1189113"/>
            <a:ext cx="8232715" cy="5345448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127972-2F52-4079-8A4C-566723B9D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614" y="4036935"/>
            <a:ext cx="3380012" cy="63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908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 fontScale="90000"/>
          </a:bodyPr>
          <a:lstStyle/>
          <a:p>
            <a:r>
              <a:rPr lang="en-US" dirty="0"/>
              <a:t>Add AP ID (and Portal URL) to WAB Dev Edition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3D80C82-3AB6-4131-BDFA-B9B9EB3AF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8739" y="934904"/>
            <a:ext cx="6413738" cy="537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24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dirty="0"/>
              <a:t>Launch App and add AGOL URL and App ID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09" y="990399"/>
            <a:ext cx="7226744" cy="5774479"/>
          </a:xfrm>
        </p:spPr>
      </p:pic>
    </p:spTree>
    <p:extLst>
      <p:ext uri="{BB962C8B-B14F-4D97-AF65-F5344CB8AC3E}">
        <p14:creationId xmlns:p14="http://schemas.microsoft.com/office/powerpoint/2010/main" val="974343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 fontScale="90000"/>
          </a:bodyPr>
          <a:lstStyle/>
          <a:p>
            <a:r>
              <a:rPr lang="en-US" dirty="0"/>
              <a:t>Invalid </a:t>
            </a:r>
            <a:r>
              <a:rPr lang="en-US" dirty="0" err="1"/>
              <a:t>Redirect_URI</a:t>
            </a:r>
            <a:r>
              <a:rPr lang="en-US" dirty="0"/>
              <a:t> message……WT????????....No Worries….Not a Big Deal</a:t>
            </a:r>
          </a:p>
        </p:txBody>
      </p:sp>
      <p:pic>
        <p:nvPicPr>
          <p:cNvPr id="1026" name="Picture 2" descr="https://img.clipartfest.com/4de0d4d275584bc29480b63bbada371f_out-clipart-gif-164471602-clipart-pulling-hair-out_378-454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466" y="1682461"/>
            <a:ext cx="3600450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904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 fontScale="90000"/>
          </a:bodyPr>
          <a:lstStyle/>
          <a:p>
            <a:r>
              <a:rPr lang="en-US" dirty="0"/>
              <a:t>Figure Out Why….</a:t>
            </a:r>
            <a:r>
              <a:rPr lang="en-US" sz="2700" dirty="0"/>
              <a:t>In My Case, the full computer name wasn’t used the first go-round.  Update App Registration, delete </a:t>
            </a:r>
            <a:r>
              <a:rPr lang="en-US" sz="2700" dirty="0" err="1"/>
              <a:t>singininfo.json</a:t>
            </a:r>
            <a:r>
              <a:rPr lang="en-US" sz="2700" dirty="0"/>
              <a:t>, and try again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0" y="1631671"/>
            <a:ext cx="7675876" cy="5030893"/>
          </a:xfrm>
        </p:spPr>
      </p:pic>
    </p:spTree>
    <p:extLst>
      <p:ext uri="{BB962C8B-B14F-4D97-AF65-F5344CB8AC3E}">
        <p14:creationId xmlns:p14="http://schemas.microsoft.com/office/powerpoint/2010/main" val="78327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sz="2700" dirty="0"/>
              <a:t>New </a:t>
            </a:r>
            <a:r>
              <a:rPr lang="en-US" sz="2700" dirty="0" err="1"/>
              <a:t>AppId</a:t>
            </a:r>
            <a:r>
              <a:rPr lang="en-US" sz="2700" dirty="0"/>
              <a:t> Worked!!!....Now just give permission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17" y="1189113"/>
            <a:ext cx="6564241" cy="5397108"/>
          </a:xfrm>
        </p:spPr>
      </p:pic>
    </p:spTree>
    <p:extLst>
      <p:ext uri="{BB962C8B-B14F-4D97-AF65-F5344CB8AC3E}">
        <p14:creationId xmlns:p14="http://schemas.microsoft.com/office/powerpoint/2010/main" val="878697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188CC-9979-400A-9A33-2D243AA4E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73" y="129310"/>
            <a:ext cx="9153929" cy="600363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New  OR Import (Account or Computer)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A827B-0A6E-44AD-B093-DFA1678E8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32" y="729673"/>
            <a:ext cx="8795658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37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sz="2700" dirty="0"/>
              <a:t>Create New - Select Template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772" y="884169"/>
            <a:ext cx="8047619" cy="5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28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 2 Options to Work With Web AppBuilder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09827"/>
            <a:ext cx="8596668" cy="4611074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accent2"/>
                </a:solidFill>
              </a:rPr>
              <a:t>Within ArcGIS Online or Portal for ArcGIS</a:t>
            </a:r>
          </a:p>
          <a:p>
            <a:pPr lvl="1"/>
            <a:r>
              <a:rPr lang="en-US" sz="1800" dirty="0"/>
              <a:t>Framework embedded in the web site</a:t>
            </a:r>
          </a:p>
          <a:p>
            <a:pPr lvl="1"/>
            <a:r>
              <a:rPr lang="en-US" sz="1800" dirty="0"/>
              <a:t>Activate in AGOL and Portal from Multiple places</a:t>
            </a:r>
          </a:p>
          <a:p>
            <a:pPr marL="457200" lvl="1" indent="0">
              <a:buNone/>
            </a:pP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accent2"/>
                </a:solidFill>
              </a:rPr>
              <a:t>Developer Edition</a:t>
            </a:r>
          </a:p>
          <a:p>
            <a:pPr lvl="1"/>
            <a:r>
              <a:rPr lang="en-US" sz="1800" dirty="0"/>
              <a:t>Separate download and installed locally</a:t>
            </a:r>
          </a:p>
          <a:p>
            <a:pPr lvl="1"/>
            <a:r>
              <a:rPr lang="en-US" sz="1800" dirty="0"/>
              <a:t>Sign in with ArcGIS Online or Portal for ArcGIS credentials</a:t>
            </a:r>
          </a:p>
          <a:p>
            <a:pPr lvl="1"/>
            <a:r>
              <a:rPr lang="en-US" sz="1800" dirty="0"/>
              <a:t>Support for custom widgets and themes</a:t>
            </a:r>
          </a:p>
          <a:p>
            <a:pPr lvl="1"/>
            <a:r>
              <a:rPr lang="en-US" sz="1800" dirty="0"/>
              <a:t>System requirements</a:t>
            </a:r>
          </a:p>
          <a:p>
            <a:pPr lvl="2"/>
            <a:r>
              <a:rPr lang="en-US" sz="1600" dirty="0">
                <a:hlinkClick r:id="rId2"/>
              </a:rPr>
              <a:t>https://developers.arcgis.com/web-appbuilder/guide/xt-system-requirements.htm</a:t>
            </a:r>
            <a:endParaRPr lang="en-US" sz="1600" dirty="0"/>
          </a:p>
          <a:p>
            <a:pPr marL="914400" lvl="2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039337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sz="2700" dirty="0"/>
              <a:t>Create New - Give It A Name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158" y="912021"/>
            <a:ext cx="6486157" cy="566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987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1158224"/>
          </a:xfrm>
        </p:spPr>
        <p:txBody>
          <a:bodyPr>
            <a:noAutofit/>
          </a:bodyPr>
          <a:lstStyle/>
          <a:p>
            <a:r>
              <a:rPr lang="en-US" sz="2000" dirty="0"/>
              <a:t>Create and/or configure application with the WAB Developer Edition</a:t>
            </a:r>
            <a:br>
              <a:rPr lang="en-US" sz="2000" dirty="0"/>
            </a:br>
            <a:r>
              <a:rPr lang="en-US" sz="2000" dirty="0"/>
              <a:t>(Note: Non-custom WAB App configuration can be accomplished via the Developer Edition OR in the AGOL version and then imported)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063" y="1450109"/>
            <a:ext cx="8303191" cy="491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057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138545"/>
            <a:ext cx="9181545" cy="858982"/>
          </a:xfrm>
        </p:spPr>
        <p:txBody>
          <a:bodyPr>
            <a:noAutofit/>
          </a:bodyPr>
          <a:lstStyle/>
          <a:p>
            <a:r>
              <a:rPr lang="en-US" sz="2000" dirty="0"/>
              <a:t>Create and/or configure application with the WAB Developer Edition</a:t>
            </a:r>
            <a:br>
              <a:rPr lang="en-US" sz="2000" dirty="0"/>
            </a:br>
            <a:r>
              <a:rPr lang="en-US" sz="1800" dirty="0"/>
              <a:t>(Note: Non-custom WAB App configuration can be accomplished via the Developer Edition OR in the AGOL version and then imported)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776BC-4B4B-4CAB-AF1E-AA1D0B3BD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56" y="1080954"/>
            <a:ext cx="2772980" cy="4915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B41591-1D3A-4125-8F69-27EFF5FC2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26" y="1080954"/>
            <a:ext cx="2733965" cy="57770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F1784A-71C7-4F7F-95A6-0C953CD4C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2472" y="1080954"/>
            <a:ext cx="2737583" cy="372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4397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822" y="301276"/>
            <a:ext cx="8372814" cy="1659260"/>
          </a:xfrm>
        </p:spPr>
        <p:txBody>
          <a:bodyPr>
            <a:noAutofit/>
          </a:bodyPr>
          <a:lstStyle/>
          <a:p>
            <a:r>
              <a:rPr lang="en-US" sz="2800" dirty="0"/>
              <a:t>Adding A custom Widget From GitHub or Elsewhere</a:t>
            </a:r>
            <a:br>
              <a:rPr lang="en-US" sz="2400" dirty="0"/>
            </a:br>
            <a:br>
              <a:rPr lang="en-US" sz="2400" dirty="0"/>
            </a:br>
            <a:r>
              <a:rPr lang="en-US" sz="1400" dirty="0">
                <a:hlinkClick r:id="rId2"/>
              </a:rPr>
              <a:t>https://community.esri.com/docs/DOC-3342-elevation-profile-widget-version-23-02142017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F09CE6-3471-46BA-9239-129F4E56F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822" y="1475970"/>
            <a:ext cx="6510619" cy="518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4529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822" y="301276"/>
            <a:ext cx="7879685" cy="1659260"/>
          </a:xfrm>
        </p:spPr>
        <p:txBody>
          <a:bodyPr>
            <a:noAutofit/>
          </a:bodyPr>
          <a:lstStyle/>
          <a:p>
            <a:r>
              <a:rPr lang="en-US" sz="2400" dirty="0"/>
              <a:t>Download It(</a:t>
            </a:r>
            <a:r>
              <a:rPr lang="en-US" sz="1800" dirty="0"/>
              <a:t>Make sure you out of the developer version of the WAB and have closed out of the command window as well</a:t>
            </a:r>
            <a:r>
              <a:rPr lang="en-US" sz="2400" dirty="0"/>
              <a:t>)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66A833-1269-4BFD-B54E-0C14FD16B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889" y="1130906"/>
            <a:ext cx="6954983" cy="567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4616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822" y="301276"/>
            <a:ext cx="7879685" cy="945633"/>
          </a:xfrm>
        </p:spPr>
        <p:txBody>
          <a:bodyPr>
            <a:noAutofit/>
          </a:bodyPr>
          <a:lstStyle/>
          <a:p>
            <a:r>
              <a:rPr lang="en-US" sz="2400" dirty="0"/>
              <a:t>Extract It and Restart It(</a:t>
            </a:r>
            <a:r>
              <a:rPr lang="en-US" sz="1800" dirty="0"/>
              <a:t>Make sure you out of the developer version of the WAB and have closed out of the command window as well</a:t>
            </a:r>
            <a:r>
              <a:rPr lang="en-US" sz="2400" dirty="0"/>
              <a:t>)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9B9CA-4FCD-40E2-8F08-8AE0F44AC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46" y="1246909"/>
            <a:ext cx="8483010" cy="1231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0BE5E0-FFBD-478F-971D-461D9BF70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46" y="2917939"/>
            <a:ext cx="7476245" cy="15117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930768-356C-4046-A68E-80DA0060A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646" y="4692043"/>
            <a:ext cx="7180681" cy="162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921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822" y="301276"/>
            <a:ext cx="7879685" cy="945633"/>
          </a:xfrm>
        </p:spPr>
        <p:txBody>
          <a:bodyPr>
            <a:noAutofit/>
          </a:bodyPr>
          <a:lstStyle/>
          <a:p>
            <a:r>
              <a:rPr lang="en-US" sz="2400" dirty="0"/>
              <a:t>Load it and Use it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1B495-C7F7-4998-A9D9-8F0B2C854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93" y="768826"/>
            <a:ext cx="5272079" cy="2660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DBDA95-2245-44D2-A8A0-6655D63FB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274" y="3599944"/>
            <a:ext cx="6159709" cy="318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1433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822" y="301276"/>
            <a:ext cx="7879685" cy="945633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Deployment</a:t>
            </a:r>
            <a:br>
              <a:rPr lang="en-US" sz="3200" dirty="0"/>
            </a:br>
            <a:r>
              <a:rPr lang="en-US" sz="3200" dirty="0"/>
              <a:t>(Download, Move, and Deploy)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4DD900-548C-424F-8E18-EF4D29244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79" y="1593318"/>
            <a:ext cx="4599185" cy="29140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EE9E83-A91B-4836-8A18-63015BB07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79" y="5405084"/>
            <a:ext cx="5935948" cy="8036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7F1E1-C2F1-433E-979D-3DB910F4F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602" y="3326457"/>
            <a:ext cx="4004252" cy="189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728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95EB2-ED50-4F21-8382-108B45FDB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Paul Takes Over</a:t>
            </a:r>
          </a:p>
        </p:txBody>
      </p:sp>
    </p:spTree>
    <p:extLst>
      <p:ext uri="{BB962C8B-B14F-4D97-AF65-F5344CB8AC3E}">
        <p14:creationId xmlns:p14="http://schemas.microsoft.com/office/powerpoint/2010/main" val="39388391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Now On To That Coding Stuff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4DE7F-9612-4E61-A1D7-B7F48F7FC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163" y="1392382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31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397" y="609600"/>
            <a:ext cx="8784605" cy="897228"/>
          </a:xfrm>
        </p:spPr>
        <p:txBody>
          <a:bodyPr/>
          <a:lstStyle/>
          <a:p>
            <a:r>
              <a:rPr lang="en-US" dirty="0"/>
              <a:t> How Can It Help You Create Applications?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09828"/>
            <a:ext cx="8596668" cy="3880773"/>
          </a:xfrm>
        </p:spPr>
        <p:txBody>
          <a:bodyPr>
            <a:noAutofit/>
          </a:bodyPr>
          <a:lstStyle/>
          <a:p>
            <a:r>
              <a:rPr lang="en-US" sz="2000" dirty="0"/>
              <a:t>I will attempt to show you</a:t>
            </a:r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67" y="2279474"/>
            <a:ext cx="6981594" cy="421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127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Developer Edition – First Steps - Review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39FED2-3F20-45EE-85AD-6558E484E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828"/>
            <a:ext cx="4995046" cy="1901277"/>
          </a:xfrm>
        </p:spPr>
        <p:txBody>
          <a:bodyPr>
            <a:noAutofit/>
          </a:bodyPr>
          <a:lstStyle/>
          <a:p>
            <a:r>
              <a:rPr lang="en-US" sz="2000" dirty="0"/>
              <a:t>Download Developer Edition Files</a:t>
            </a:r>
          </a:p>
          <a:p>
            <a:r>
              <a:rPr lang="en-US" sz="2000" dirty="0"/>
              <a:t>Start .BAT batch file</a:t>
            </a:r>
          </a:p>
          <a:p>
            <a:r>
              <a:rPr lang="en-US" sz="2000" dirty="0"/>
              <a:t>Register App ID</a:t>
            </a:r>
          </a:p>
          <a:p>
            <a:r>
              <a:rPr lang="en-US" sz="2000" dirty="0"/>
              <a:t>Create a new Web Map</a:t>
            </a:r>
          </a:p>
        </p:txBody>
      </p:sp>
    </p:spTree>
    <p:extLst>
      <p:ext uri="{BB962C8B-B14F-4D97-AF65-F5344CB8AC3E}">
        <p14:creationId xmlns:p14="http://schemas.microsoft.com/office/powerpoint/2010/main" val="19850471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WAB – (Developer Edition) - Overview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69585" y="1275877"/>
            <a:ext cx="8596668" cy="1537065"/>
          </a:xfrm>
        </p:spPr>
        <p:txBody>
          <a:bodyPr>
            <a:noAutofit/>
          </a:bodyPr>
          <a:lstStyle/>
          <a:p>
            <a:r>
              <a:rPr lang="en-US" sz="2000" dirty="0"/>
              <a:t>Released – Dec. 2014</a:t>
            </a:r>
          </a:p>
          <a:p>
            <a:r>
              <a:rPr lang="en-US" sz="2000" dirty="0"/>
              <a:t>Leverages ArcGIS API for JavaScript (same back end libraries)</a:t>
            </a:r>
          </a:p>
          <a:p>
            <a:r>
              <a:rPr lang="en-US" sz="2000" dirty="0"/>
              <a:t>Can add custom widgets and themes</a:t>
            </a:r>
          </a:p>
          <a:p>
            <a:r>
              <a:rPr lang="en-US" sz="2000" dirty="0"/>
              <a:t>Node.js</a:t>
            </a:r>
          </a:p>
        </p:txBody>
      </p:sp>
      <p:pic>
        <p:nvPicPr>
          <p:cNvPr id="8" name="Picture 2" descr="http://classroom.w3devcampus.com/pluginfile.php/19451/mod_book/chapter/2416/logo_nodej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346" y="2650211"/>
            <a:ext cx="2895600" cy="99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phedlund\AppData\Local\Temp\SNAGHTML13363028.PNG">
            <a:extLst>
              <a:ext uri="{FF2B5EF4-FFF2-40B4-BE49-F238E27FC236}">
                <a16:creationId xmlns:a16="http://schemas.microsoft.com/office/drawing/2014/main" id="{4F66C9C2-B432-4959-A66F-22268343B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737" y="3813175"/>
            <a:ext cx="6448425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01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 fontScale="90000"/>
          </a:bodyPr>
          <a:lstStyle/>
          <a:p>
            <a:r>
              <a:rPr lang="en-US" dirty="0"/>
              <a:t>WAB Development – Technical Stuff Needed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69585" y="1275877"/>
            <a:ext cx="4770633" cy="1870280"/>
          </a:xfrm>
        </p:spPr>
        <p:txBody>
          <a:bodyPr>
            <a:noAutofit/>
          </a:bodyPr>
          <a:lstStyle/>
          <a:p>
            <a:r>
              <a:rPr lang="en-US" sz="2000" dirty="0"/>
              <a:t>HTML5/JavaScript/CSS</a:t>
            </a:r>
          </a:p>
          <a:p>
            <a:r>
              <a:rPr lang="en-US" sz="2000" dirty="0"/>
              <a:t>DOJO Framework</a:t>
            </a:r>
          </a:p>
          <a:p>
            <a:r>
              <a:rPr lang="en-US" sz="2000" dirty="0"/>
              <a:t>JIMU (Rich SDK)  - Chinese for Legos</a:t>
            </a:r>
          </a:p>
          <a:p>
            <a:r>
              <a:rPr lang="en-US" sz="2000" dirty="0"/>
              <a:t>Configuration in JSON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9B8ACE-0006-4E8D-B3D0-4E16D3447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464" y="1030637"/>
            <a:ext cx="1875900" cy="10508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2252C7-A265-4193-BE73-6D1204AF54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413" y="2477069"/>
            <a:ext cx="1582815" cy="686433"/>
          </a:xfrm>
          <a:prstGeom prst="rect">
            <a:avLst/>
          </a:prstGeom>
        </p:spPr>
      </p:pic>
      <p:pic>
        <p:nvPicPr>
          <p:cNvPr id="3074" name="Picture 2" descr="http://tapoueh.org/img/JSON.png">
            <a:extLst>
              <a:ext uri="{FF2B5EF4-FFF2-40B4-BE49-F238E27FC236}">
                <a16:creationId xmlns:a16="http://schemas.microsoft.com/office/drawing/2014/main" id="{FC3D1A59-9241-4742-BCDD-4EF8FDC7D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437" y="3812994"/>
            <a:ext cx="1276927" cy="127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6724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481" y="291885"/>
            <a:ext cx="9841425" cy="897228"/>
          </a:xfrm>
        </p:spPr>
        <p:txBody>
          <a:bodyPr>
            <a:normAutofit/>
          </a:bodyPr>
          <a:lstStyle/>
          <a:p>
            <a:r>
              <a:rPr lang="en-US" dirty="0"/>
              <a:t>Let’s Back Track – What is JavaScript???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012904" y="1396624"/>
            <a:ext cx="4943760" cy="3488414"/>
          </a:xfrm>
        </p:spPr>
        <p:txBody>
          <a:bodyPr>
            <a:noAutofit/>
          </a:bodyPr>
          <a:lstStyle/>
          <a:p>
            <a:r>
              <a:rPr lang="en-US" sz="2000" dirty="0"/>
              <a:t>ECMAScript</a:t>
            </a:r>
          </a:p>
          <a:p>
            <a:r>
              <a:rPr lang="en-US" sz="2000" dirty="0"/>
              <a:t>ES6 – New version of ECMAScript</a:t>
            </a:r>
          </a:p>
          <a:p>
            <a:r>
              <a:rPr lang="en-US" sz="2000" dirty="0"/>
              <a:t>jQuery</a:t>
            </a:r>
          </a:p>
          <a:p>
            <a:r>
              <a:rPr lang="en-US" sz="2000" dirty="0"/>
              <a:t>Dojo</a:t>
            </a:r>
          </a:p>
          <a:p>
            <a:r>
              <a:rPr lang="en-US" sz="2000" dirty="0"/>
              <a:t>Node.js</a:t>
            </a:r>
          </a:p>
          <a:p>
            <a:r>
              <a:rPr lang="en-US" sz="2000" dirty="0"/>
              <a:t>React</a:t>
            </a:r>
          </a:p>
          <a:p>
            <a:r>
              <a:rPr lang="en-US" sz="2000" dirty="0"/>
              <a:t>Angular</a:t>
            </a:r>
          </a:p>
          <a:p>
            <a:r>
              <a:rPr lang="en-US" sz="2000" dirty="0"/>
              <a:t>Svelte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A3AB30-F8E3-44EC-8A40-2DD4121AE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338" y="1267490"/>
            <a:ext cx="2260627" cy="261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63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481" y="291885"/>
            <a:ext cx="9841425" cy="897228"/>
          </a:xfrm>
        </p:spPr>
        <p:txBody>
          <a:bodyPr>
            <a:normAutofit/>
          </a:bodyPr>
          <a:lstStyle/>
          <a:p>
            <a:r>
              <a:rPr lang="en-US" dirty="0"/>
              <a:t>Wait …  What is the ArcGIS JavaScript API ???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69585" y="1275877"/>
            <a:ext cx="8596668" cy="2691690"/>
          </a:xfrm>
        </p:spPr>
        <p:txBody>
          <a:bodyPr>
            <a:noAutofit/>
          </a:bodyPr>
          <a:lstStyle/>
          <a:p>
            <a:r>
              <a:rPr lang="en-US" sz="2000" dirty="0"/>
              <a:t>ESRI JavaScript library to create custom web maps</a:t>
            </a:r>
          </a:p>
          <a:p>
            <a:r>
              <a:rPr lang="en-US" sz="2000" dirty="0"/>
              <a:t>For advanced site designing and customizations</a:t>
            </a:r>
          </a:p>
          <a:p>
            <a:r>
              <a:rPr lang="en-US" sz="2000" dirty="0"/>
              <a:t>Not as many restrictions </a:t>
            </a:r>
          </a:p>
          <a:p>
            <a:pPr lvl="1"/>
            <a:r>
              <a:rPr lang="en-US" sz="1800" dirty="0"/>
              <a:t>Does not require ArcGIS Online or Portal connection</a:t>
            </a:r>
          </a:p>
          <a:p>
            <a:pPr lvl="1"/>
            <a:r>
              <a:rPr lang="en-US" sz="1800" dirty="0"/>
              <a:t>Does not require Web Map and can work directly with services.</a:t>
            </a:r>
          </a:p>
          <a:p>
            <a:r>
              <a:rPr lang="en-US" sz="2200" dirty="0"/>
              <a:t>Existed before Web AppBuilder framework was created</a:t>
            </a:r>
          </a:p>
        </p:txBody>
      </p:sp>
    </p:spTree>
    <p:extLst>
      <p:ext uri="{BB962C8B-B14F-4D97-AF65-F5344CB8AC3E}">
        <p14:creationId xmlns:p14="http://schemas.microsoft.com/office/powerpoint/2010/main" val="358013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3.X vs 4.x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F8646D5-B08D-44F7-B996-CEDE0AEB9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835" y="1105396"/>
            <a:ext cx="7569252" cy="2219480"/>
          </a:xfrm>
        </p:spPr>
        <p:txBody>
          <a:bodyPr>
            <a:noAutofit/>
          </a:bodyPr>
          <a:lstStyle/>
          <a:p>
            <a:r>
              <a:rPr lang="en-US" sz="2000" dirty="0"/>
              <a:t>Currently all 2D WAB development is on 3.X. All 3D development is done in WAB on 4.X.</a:t>
            </a:r>
          </a:p>
          <a:p>
            <a:r>
              <a:rPr lang="en-US" sz="2000" dirty="0"/>
              <a:t>Parity between 3.X/4.X JS API versions has been achieved as of 2019</a:t>
            </a:r>
          </a:p>
          <a:p>
            <a:r>
              <a:rPr lang="en-US" sz="2000" dirty="0"/>
              <a:t>Within a year or two 3.x will be cut off and all support will be on 4.x only.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7366AF-7773-473B-B50C-9951DC612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145" y="3533124"/>
            <a:ext cx="3883891" cy="291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1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3.X vs 4.x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DE65D6-BF13-4167-86A0-9B29E464C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872" y="1189113"/>
            <a:ext cx="7352381" cy="4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053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Widgets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69585" y="1275877"/>
            <a:ext cx="8596668" cy="1537065"/>
          </a:xfrm>
        </p:spPr>
        <p:txBody>
          <a:bodyPr>
            <a:noAutofit/>
          </a:bodyPr>
          <a:lstStyle/>
          <a:p>
            <a:r>
              <a:rPr lang="en-US" sz="2000" dirty="0"/>
              <a:t>Main use case for developers in Web AppBuilder</a:t>
            </a:r>
          </a:p>
          <a:p>
            <a:r>
              <a:rPr lang="en-US" sz="2000" dirty="0"/>
              <a:t>50 + widgets available in the default </a:t>
            </a:r>
            <a:r>
              <a:rPr lang="en-US" sz="2000" dirty="0" err="1"/>
              <a:t>stemapp</a:t>
            </a:r>
            <a:endParaRPr lang="en-US" sz="2000" dirty="0"/>
          </a:p>
          <a:p>
            <a:r>
              <a:rPr lang="en-US" sz="2000" dirty="0"/>
              <a:t>Can buy in the ESRI Marketplace</a:t>
            </a:r>
          </a:p>
          <a:p>
            <a:r>
              <a:rPr lang="en-US" u="sng" dirty="0"/>
              <a:t>Additional Widgets</a:t>
            </a:r>
          </a:p>
          <a:p>
            <a:pPr marL="0" indent="0">
              <a:buNone/>
            </a:pPr>
            <a:r>
              <a:rPr lang="en-US" dirty="0"/>
              <a:t>	Robert </a:t>
            </a:r>
            <a:r>
              <a:rPr lang="en-US" dirty="0" err="1"/>
              <a:t>Scheitlin</a:t>
            </a:r>
            <a:r>
              <a:rPr lang="en-US" dirty="0"/>
              <a:t>:</a:t>
            </a:r>
          </a:p>
          <a:p>
            <a:pPr lvl="1"/>
            <a:r>
              <a:rPr lang="en-US" u="sng" dirty="0">
                <a:hlinkClick r:id="rId2"/>
              </a:rPr>
              <a:t>https://geonet.esri.com/thread/119278-roberts-custom-wab-widgets</a:t>
            </a:r>
            <a:endParaRPr lang="en-US" u="sng" dirty="0"/>
          </a:p>
          <a:p>
            <a:pPr marL="457200" lvl="1" indent="0">
              <a:buNone/>
            </a:pPr>
            <a:endParaRPr lang="en-US" u="sng" dirty="0"/>
          </a:p>
          <a:p>
            <a:pPr marL="457200" lvl="1" indent="0">
              <a:buNone/>
            </a:pPr>
            <a:r>
              <a:rPr lang="en-US" dirty="0"/>
              <a:t>Other Sources:</a:t>
            </a:r>
          </a:p>
          <a:p>
            <a:pPr lvl="1"/>
            <a:r>
              <a:rPr lang="en-US" u="sng" dirty="0">
                <a:hlinkClick r:id="rId3"/>
              </a:rPr>
              <a:t>https://github.com/Esri/solutions-webappbuilder-widgets</a:t>
            </a:r>
            <a:endParaRPr lang="en-US" dirty="0"/>
          </a:p>
          <a:p>
            <a:pPr lvl="1"/>
            <a:r>
              <a:rPr lang="en-US" u="sng" dirty="0">
                <a:hlinkClick r:id="rId4"/>
              </a:rPr>
              <a:t>https://github.com/Esri/WAB-Image-Services-Widgets</a:t>
            </a:r>
            <a:r>
              <a:rPr lang="en-US" dirty="0"/>
              <a:t> </a:t>
            </a:r>
          </a:p>
          <a:p>
            <a:pPr lvl="1"/>
            <a:r>
              <a:rPr lang="en-US" dirty="0">
                <a:hlinkClick r:id="rId5"/>
              </a:rPr>
              <a:t>https://geonet.esri.com/groups/web-app-builder-custom-widgets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https://web-appbuilder-widget-search.surge.sh/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http://codesharing.arcgis.com/</a:t>
            </a:r>
            <a:endParaRPr lang="en-US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194175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WAB – Responsive Design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813" y="1189113"/>
            <a:ext cx="5895440" cy="42595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629" y="2560713"/>
            <a:ext cx="5069754" cy="39917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29" y="1105293"/>
            <a:ext cx="2081836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46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WAB - Works on most devices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411AE7-466C-4271-A3DB-A311E5210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204" y="1762070"/>
            <a:ext cx="8484049" cy="370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50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06" y="609599"/>
            <a:ext cx="9966167" cy="3029527"/>
          </a:xfrm>
        </p:spPr>
        <p:txBody>
          <a:bodyPr>
            <a:normAutofit/>
          </a:bodyPr>
          <a:lstStyle/>
          <a:p>
            <a:r>
              <a:rPr lang="en-US" sz="4400" dirty="0"/>
              <a:t>But First…….You need to know the fundamental parts</a:t>
            </a:r>
            <a:br>
              <a:rPr lang="en-US" dirty="0"/>
            </a:br>
            <a:r>
              <a:rPr lang="en-US" dirty="0"/>
              <a:t>(If you don’t already know them)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436" y="2993191"/>
            <a:ext cx="3311905" cy="3478256"/>
          </a:xfrm>
        </p:spPr>
      </p:pic>
    </p:spTree>
    <p:extLst>
      <p:ext uri="{BB962C8B-B14F-4D97-AF65-F5344CB8AC3E}">
        <p14:creationId xmlns:p14="http://schemas.microsoft.com/office/powerpoint/2010/main" val="38282974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WAB - Not this 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F80F84-77CB-4717-A810-8D1EB8E7A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073" y="1189114"/>
            <a:ext cx="5405545" cy="545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125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WAB – Creating Custom Widgets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B77C6A-65F5-4C4C-B313-13D0699B3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56" y="1050568"/>
            <a:ext cx="7634243" cy="538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853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Custom Widget – File Structure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24" y="1189113"/>
            <a:ext cx="8107914" cy="51895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419600" y="2514600"/>
            <a:ext cx="51816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https://github.com/Esri/generator-esri-appbuilder-js</a:t>
            </a:r>
            <a:endParaRPr lang="en-US" sz="1600" dirty="0"/>
          </a:p>
          <a:p>
            <a:endParaRPr lang="en-US" sz="9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A83DDD-ED47-4D6C-91A2-85DDE4C18E13}"/>
              </a:ext>
            </a:extLst>
          </p:cNvPr>
          <p:cNvGrpSpPr/>
          <p:nvPr/>
        </p:nvGrpSpPr>
        <p:grpSpPr>
          <a:xfrm>
            <a:off x="3440723" y="1963615"/>
            <a:ext cx="1005840" cy="1121824"/>
            <a:chOff x="3440723" y="1963615"/>
            <a:chExt cx="1005840" cy="1121824"/>
          </a:xfrm>
        </p:grpSpPr>
        <p:cxnSp>
          <p:nvCxnSpPr>
            <p:cNvPr id="6" name="Straight Arrow Connector 5"/>
            <p:cNvCxnSpPr/>
            <p:nvPr/>
          </p:nvCxnSpPr>
          <p:spPr>
            <a:xfrm flipH="1" flipV="1">
              <a:off x="3440723" y="1963615"/>
              <a:ext cx="1005840" cy="45720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679E733-69AC-455E-A7B3-81CD2469C1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03782" y="2420815"/>
              <a:ext cx="742781" cy="66462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9597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dirty="0"/>
              <a:t>Widget Files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FDEB4-9F55-4DEE-9AED-705C57386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758" y="3796432"/>
            <a:ext cx="4000000" cy="22761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1CE54C-0F18-4717-98A3-43DCA14DE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77" y="1104680"/>
            <a:ext cx="4228571" cy="170476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22069D-8C69-4FD3-B383-1B81286B9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80" y="3082072"/>
            <a:ext cx="8438956" cy="540165"/>
          </a:xfrm>
        </p:spPr>
        <p:txBody>
          <a:bodyPr>
            <a:noAutofit/>
          </a:bodyPr>
          <a:lstStyle/>
          <a:p>
            <a:r>
              <a:rPr lang="en-US" sz="2000" dirty="0" err="1"/>
              <a:t>WebAppBuilder</a:t>
            </a:r>
            <a:r>
              <a:rPr lang="en-US" sz="2000" dirty="0"/>
              <a:t>\client\</a:t>
            </a:r>
            <a:r>
              <a:rPr lang="en-US" sz="2000" dirty="0" err="1"/>
              <a:t>stemapp</a:t>
            </a:r>
            <a:r>
              <a:rPr lang="en-US" sz="2000" dirty="0"/>
              <a:t>\widgets\{</a:t>
            </a:r>
            <a:r>
              <a:rPr lang="en-US" sz="2000" dirty="0" err="1">
                <a:solidFill>
                  <a:srgbClr val="FF0000"/>
                </a:solidFill>
              </a:rPr>
              <a:t>MyWidget</a:t>
            </a:r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572155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Manifest.json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5B3DF-B35D-4719-A1A0-94249A8C0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30" y="1383668"/>
            <a:ext cx="8973232" cy="424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882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Custom Widget – Widget.js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031" y="1233842"/>
            <a:ext cx="1582815" cy="686433"/>
          </a:xfrm>
          <a:prstGeom prst="rect">
            <a:avLst/>
          </a:prstGeom>
        </p:spPr>
      </p:pic>
      <p:pic>
        <p:nvPicPr>
          <p:cNvPr id="3074" name="Picture 2" descr="Image result for esri javascript a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610" y="580884"/>
            <a:ext cx="1981952" cy="1483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19" y="2280674"/>
            <a:ext cx="10582275" cy="39528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0" name="Rounded Rectangle 9"/>
          <p:cNvSpPr/>
          <p:nvPr/>
        </p:nvSpPr>
        <p:spPr>
          <a:xfrm>
            <a:off x="117566" y="2136210"/>
            <a:ext cx="10666975" cy="204021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493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WAB – Extend Base Widget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051" y="1081842"/>
            <a:ext cx="8145202" cy="533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648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sz="2700" dirty="0"/>
              <a:t>WAB – Custom Widget</a:t>
            </a:r>
          </a:p>
        </p:txBody>
      </p:sp>
      <p:pic>
        <p:nvPicPr>
          <p:cNvPr id="4" name="Picture 2" descr="C:\Users\PHEDLU~1.HOU\AppData\Local\Temp\SNAGHTML8248d52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051" y="970049"/>
            <a:ext cx="7458075" cy="567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9723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sz="2700" dirty="0"/>
              <a:t>WAB – Custom Widget</a:t>
            </a:r>
          </a:p>
        </p:txBody>
      </p:sp>
      <p:pic>
        <p:nvPicPr>
          <p:cNvPr id="5" name="Picture 2" descr="C:\Users\PHEDLU~1.HOU\AppData\Local\Temp\SNAGHTML8249f03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56" y="1003761"/>
            <a:ext cx="8153400" cy="550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2812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sz="2700" dirty="0"/>
              <a:t>WAB – Responsive Custom Widget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63" y="972127"/>
            <a:ext cx="2045313" cy="426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329" y="994987"/>
            <a:ext cx="6222379" cy="4495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976" y="2724727"/>
            <a:ext cx="513123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75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70454-B315-402A-8B80-7E0B68689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Platform (image by </a:t>
            </a:r>
            <a:r>
              <a:rPr lang="en-US" dirty="0" err="1"/>
              <a:t>Esri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1F85B-2F4C-4C58-9BD6-2129B148A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0" y="1607128"/>
            <a:ext cx="7736613" cy="476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8908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sz="2700" dirty="0"/>
              <a:t>WAB – Themes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718D8B-11DB-43E6-994E-D12CC63D8778}"/>
              </a:ext>
            </a:extLst>
          </p:cNvPr>
          <p:cNvSpPr txBox="1"/>
          <p:nvPr/>
        </p:nvSpPr>
        <p:spPr>
          <a:xfrm>
            <a:off x="3209843" y="958280"/>
            <a:ext cx="3834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10 out of the box themes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755A34-3AA0-4680-AB7E-4319A4315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817" y="1711754"/>
            <a:ext cx="3590476" cy="4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08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722" y="291885"/>
            <a:ext cx="9082007" cy="897228"/>
          </a:xfrm>
        </p:spPr>
        <p:txBody>
          <a:bodyPr>
            <a:normAutofit/>
          </a:bodyPr>
          <a:lstStyle/>
          <a:p>
            <a:r>
              <a:rPr lang="en-US" sz="2700" dirty="0"/>
              <a:t>Advanced Tools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69585" y="1275876"/>
            <a:ext cx="8269261" cy="2800177"/>
          </a:xfrm>
        </p:spPr>
        <p:txBody>
          <a:bodyPr>
            <a:noAutofit/>
          </a:bodyPr>
          <a:lstStyle/>
          <a:p>
            <a:r>
              <a:rPr lang="en-US" sz="2000" dirty="0" err="1"/>
              <a:t>Esri</a:t>
            </a:r>
            <a:r>
              <a:rPr lang="en-US" sz="2000" dirty="0"/>
              <a:t>-</a:t>
            </a:r>
            <a:r>
              <a:rPr lang="en-US" sz="2000" dirty="0" err="1"/>
              <a:t>wab</a:t>
            </a:r>
            <a:r>
              <a:rPr lang="en-US" sz="2000" dirty="0"/>
              <a:t>-build (</a:t>
            </a:r>
            <a:r>
              <a:rPr lang="en-US" sz="2000" dirty="0">
                <a:hlinkClick r:id="rId2"/>
              </a:rPr>
              <a:t>https://github.com/gbochenek/esri-wab-build</a:t>
            </a:r>
            <a:r>
              <a:rPr lang="en-US" sz="2000" dirty="0"/>
              <a:t>)</a:t>
            </a:r>
          </a:p>
          <a:p>
            <a:r>
              <a:rPr lang="en-US" sz="2000" dirty="0"/>
              <a:t>Yeoman Framework (organize code)</a:t>
            </a:r>
          </a:p>
          <a:p>
            <a:r>
              <a:rPr lang="en-US" sz="2000" dirty="0"/>
              <a:t>Gulp/Grunt</a:t>
            </a:r>
          </a:p>
          <a:p>
            <a:r>
              <a:rPr lang="en-US" sz="2000" dirty="0"/>
              <a:t>TypeScript</a:t>
            </a:r>
          </a:p>
        </p:txBody>
      </p:sp>
    </p:spTree>
    <p:extLst>
      <p:ext uri="{BB962C8B-B14F-4D97-AF65-F5344CB8AC3E}">
        <p14:creationId xmlns:p14="http://schemas.microsoft.com/office/powerpoint/2010/main" val="20932867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722" y="291885"/>
            <a:ext cx="9082007" cy="546315"/>
          </a:xfrm>
        </p:spPr>
        <p:txBody>
          <a:bodyPr>
            <a:normAutofit/>
          </a:bodyPr>
          <a:lstStyle/>
          <a:p>
            <a:r>
              <a:rPr lang="en-US" sz="2700" dirty="0"/>
              <a:t>Experience Builder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25889" y="808891"/>
            <a:ext cx="7126261" cy="1682317"/>
          </a:xfrm>
        </p:spPr>
        <p:txBody>
          <a:bodyPr>
            <a:noAutofit/>
          </a:bodyPr>
          <a:lstStyle/>
          <a:p>
            <a:r>
              <a:rPr lang="en-US" sz="2000" dirty="0"/>
              <a:t>Next evolution of Web AppBuilder</a:t>
            </a:r>
          </a:p>
          <a:p>
            <a:r>
              <a:rPr lang="en-US" sz="2000" dirty="0"/>
              <a:t>A complete design and code re-write by ESRI</a:t>
            </a:r>
          </a:p>
          <a:p>
            <a:r>
              <a:rPr lang="en-US" sz="2000" dirty="0"/>
              <a:t>Built on top of 4.X JavaScript API. Also, uses React under the hood.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8454D-3860-4D5C-87E1-60DD17DE3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259" y="2491209"/>
            <a:ext cx="6718894" cy="404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752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722" y="291885"/>
            <a:ext cx="9082007" cy="546315"/>
          </a:xfrm>
        </p:spPr>
        <p:txBody>
          <a:bodyPr>
            <a:normAutofit/>
          </a:bodyPr>
          <a:lstStyle/>
          <a:p>
            <a:r>
              <a:rPr lang="en-US" sz="2700" dirty="0"/>
              <a:t>Experience Builder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25889" y="808891"/>
            <a:ext cx="7126261" cy="1682317"/>
          </a:xfrm>
        </p:spPr>
        <p:txBody>
          <a:bodyPr>
            <a:noAutofit/>
          </a:bodyPr>
          <a:lstStyle/>
          <a:p>
            <a:endParaRPr lang="en-US" sz="2000" dirty="0"/>
          </a:p>
          <a:p>
            <a:r>
              <a:rPr lang="en-US" sz="2000" dirty="0"/>
              <a:t>Web App Builder = Mobile Friendly</a:t>
            </a:r>
          </a:p>
          <a:p>
            <a:r>
              <a:rPr lang="en-US" sz="2000" dirty="0"/>
              <a:t>Experience Builder = Mobile First</a:t>
            </a:r>
          </a:p>
        </p:txBody>
      </p:sp>
    </p:spTree>
    <p:extLst>
      <p:ext uri="{BB962C8B-B14F-4D97-AF65-F5344CB8AC3E}">
        <p14:creationId xmlns:p14="http://schemas.microsoft.com/office/powerpoint/2010/main" val="592611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722" y="291885"/>
            <a:ext cx="9082007" cy="546315"/>
          </a:xfrm>
        </p:spPr>
        <p:txBody>
          <a:bodyPr>
            <a:normAutofit/>
          </a:bodyPr>
          <a:lstStyle/>
          <a:p>
            <a:r>
              <a:rPr lang="en-US" sz="2700" dirty="0"/>
              <a:t>Experience Builder – Deployment Timeline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04925C-B19B-4EBD-A27B-D82B3ED3E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238" y="1378054"/>
            <a:ext cx="9209524" cy="4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816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722" y="291885"/>
            <a:ext cx="9082007" cy="546315"/>
          </a:xfrm>
        </p:spPr>
        <p:txBody>
          <a:bodyPr>
            <a:normAutofit/>
          </a:bodyPr>
          <a:lstStyle/>
          <a:p>
            <a:r>
              <a:rPr lang="en-US" sz="2700" dirty="0"/>
              <a:t>Experience Builder – What Does It Look Like?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8E2B8C-02FF-4049-BCEB-67A06D90D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79" y="881345"/>
            <a:ext cx="10867442" cy="568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8383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722" y="291885"/>
            <a:ext cx="9082007" cy="546315"/>
          </a:xfrm>
        </p:spPr>
        <p:txBody>
          <a:bodyPr>
            <a:normAutofit/>
          </a:bodyPr>
          <a:lstStyle/>
          <a:p>
            <a:r>
              <a:rPr lang="en-US" sz="2700" dirty="0"/>
              <a:t>Experience Builder – What Does It Look Like?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03DFB8-0491-435F-AD63-3C9AE1A85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81" y="869558"/>
            <a:ext cx="10904838" cy="569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072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722" y="291885"/>
            <a:ext cx="9082007" cy="546315"/>
          </a:xfrm>
        </p:spPr>
        <p:txBody>
          <a:bodyPr>
            <a:normAutofit/>
          </a:bodyPr>
          <a:lstStyle/>
          <a:p>
            <a:r>
              <a:rPr lang="en-US" sz="2700" dirty="0"/>
              <a:t>Experience Builder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E830CAA-54DC-46FA-99A7-D95EF685A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585" y="1275877"/>
            <a:ext cx="8596668" cy="3757942"/>
          </a:xfrm>
        </p:spPr>
        <p:txBody>
          <a:bodyPr>
            <a:noAutofit/>
          </a:bodyPr>
          <a:lstStyle/>
          <a:p>
            <a:r>
              <a:rPr lang="en-US" u="sng" dirty="0"/>
              <a:t>Beta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https://www.esri.com/en-us/arcgis/products/arcgis-experience-builder/overview</a:t>
            </a:r>
            <a:endParaRPr lang="en-US" u="sng" dirty="0"/>
          </a:p>
          <a:p>
            <a:r>
              <a:rPr lang="en-US" u="sng" dirty="0"/>
              <a:t>Sample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https://experience.arcgis.com/stemapp/aa3bec379e374bb184b73c25caeb780f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657541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511146"/>
          </a:xfrm>
        </p:spPr>
        <p:txBody>
          <a:bodyPr>
            <a:normAutofit/>
          </a:bodyPr>
          <a:lstStyle/>
          <a:p>
            <a:r>
              <a:rPr lang="en-US" sz="2700" dirty="0"/>
              <a:t>Useful Links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69585" y="1275877"/>
            <a:ext cx="8596668" cy="3757942"/>
          </a:xfrm>
        </p:spPr>
        <p:txBody>
          <a:bodyPr>
            <a:noAutofit/>
          </a:bodyPr>
          <a:lstStyle/>
          <a:p>
            <a:r>
              <a:rPr lang="en-US" u="sng" dirty="0"/>
              <a:t>Documentation</a:t>
            </a:r>
            <a:endParaRPr lang="en-US" dirty="0"/>
          </a:p>
          <a:p>
            <a:pPr lvl="1"/>
            <a:r>
              <a:rPr lang="en-US" u="sng" dirty="0">
                <a:hlinkClick r:id="rId2"/>
              </a:rPr>
              <a:t>http://developers.arcgis.com/web-appbuilder</a:t>
            </a:r>
            <a:endParaRPr lang="en-US" u="sng" dirty="0"/>
          </a:p>
          <a:p>
            <a:r>
              <a:rPr lang="en-US" u="sng" dirty="0" err="1"/>
              <a:t>GeoNet</a:t>
            </a:r>
            <a:endParaRPr lang="en-US" dirty="0"/>
          </a:p>
          <a:p>
            <a:pPr lvl="1"/>
            <a:r>
              <a:rPr lang="en-US" u="sng" dirty="0">
                <a:hlinkClick r:id="rId3"/>
              </a:rPr>
              <a:t>https://geonet.esri.com/groups/web-app-builder-custom-widgets/content</a:t>
            </a:r>
            <a:endParaRPr lang="en-US" dirty="0"/>
          </a:p>
          <a:p>
            <a:pPr lvl="1"/>
            <a:r>
              <a:rPr lang="en-US" u="sng" dirty="0">
                <a:hlinkClick r:id="rId4"/>
              </a:rPr>
              <a:t>https://geonet.esri.com/groups/web-appbuilder-custom-themes</a:t>
            </a:r>
            <a:endParaRPr lang="en-US" u="sng" dirty="0"/>
          </a:p>
          <a:p>
            <a:r>
              <a:rPr lang="en-US" u="sng" dirty="0"/>
              <a:t>Other WAB Resources</a:t>
            </a:r>
            <a:endParaRPr lang="en-US" dirty="0"/>
          </a:p>
          <a:p>
            <a:pPr lvl="1"/>
            <a:r>
              <a:rPr lang="en-US" u="sng" dirty="0">
                <a:hlinkClick r:id="rId5"/>
              </a:rPr>
              <a:t>https://geonet.esri.com/blogs/myAlaskaGIS/2016/03/09/web-appbuilder-developer-edition-customization-resource-list</a:t>
            </a:r>
            <a:endParaRPr lang="en-US" dirty="0"/>
          </a:p>
          <a:p>
            <a:pPr lvl="1"/>
            <a:r>
              <a:rPr lang="en-US" u="sng" dirty="0">
                <a:hlinkClick r:id="rId6"/>
              </a:rPr>
              <a:t>https://github.com/gavinr/web-appbuilder-tools-techniques-dev-summit-2018</a:t>
            </a:r>
            <a:endParaRPr lang="en-US" u="sng" dirty="0"/>
          </a:p>
          <a:p>
            <a:pPr lvl="1"/>
            <a:r>
              <a:rPr lang="en-US" u="sng" dirty="0">
                <a:hlinkClick r:id="rId7"/>
              </a:rPr>
              <a:t>https://github.com/Esri/generator-esri-appbuilder-js</a:t>
            </a:r>
            <a:endParaRPr lang="en-US" u="sng" dirty="0"/>
          </a:p>
          <a:p>
            <a:pPr marL="457200" lvl="1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850403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sz="2700" dirty="0"/>
              <a:t>WAB – Demos – What is Possible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46989" y="1412382"/>
            <a:ext cx="8596668" cy="2907572"/>
          </a:xfrm>
        </p:spPr>
        <p:txBody>
          <a:bodyPr>
            <a:noAutofit/>
          </a:bodyPr>
          <a:lstStyle/>
          <a:p>
            <a:r>
              <a:rPr lang="en-US" u="sng" dirty="0"/>
              <a:t>https://egis.umn.edu/twincities/index.html</a:t>
            </a:r>
            <a:endParaRPr lang="en-US" dirty="0"/>
          </a:p>
          <a:p>
            <a:r>
              <a:rPr lang="en-US" u="sng" dirty="0">
                <a:hlinkClick r:id="rId2"/>
              </a:rPr>
              <a:t>http://pm.maps.arcgis.com/apps/webappviewer/index.html?id=3eed8d6b30ea443dafe4380d70d0fa5e</a:t>
            </a:r>
            <a:endParaRPr lang="en-US" dirty="0"/>
          </a:p>
          <a:p>
            <a:r>
              <a:rPr lang="en-US" u="sng" dirty="0">
                <a:hlinkClick r:id="rId3"/>
              </a:rPr>
              <a:t>http://gisapp.mahoningcountyoh.gov/Mahgis/</a:t>
            </a:r>
            <a:endParaRPr lang="en-US" u="sng" dirty="0"/>
          </a:p>
          <a:p>
            <a:r>
              <a:rPr lang="en-US" u="sng" dirty="0">
                <a:hlinkClick r:id="rId4"/>
              </a:rPr>
              <a:t>https://citymaps.bayswater.wa.gov.au/WABexternal/Census2016/index.html</a:t>
            </a:r>
            <a:endParaRPr lang="en-US" u="sng" dirty="0"/>
          </a:p>
          <a:p>
            <a:r>
              <a:rPr lang="en-US" u="sng" dirty="0">
                <a:hlinkClick r:id="rId5"/>
              </a:rPr>
              <a:t>https://whereto.sg/index.html</a:t>
            </a:r>
            <a:endParaRPr lang="en-US" dirty="0"/>
          </a:p>
          <a:p>
            <a:r>
              <a:rPr lang="en-US" u="sng" dirty="0">
                <a:hlinkClick r:id="rId6"/>
              </a:rPr>
              <a:t>http://coolmaps.esri.com/dashboards/visionzero/</a:t>
            </a:r>
            <a:endParaRPr lang="en-US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23086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ECE14-4301-486E-BEF6-CDA0642BB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Platform </a:t>
            </a:r>
            <a:r>
              <a:rPr lang="en-US" sz="1000" dirty="0"/>
              <a:t>(image by </a:t>
            </a:r>
            <a:r>
              <a:rPr lang="en-US" sz="1000" dirty="0" err="1"/>
              <a:t>Roket</a:t>
            </a:r>
            <a:r>
              <a:rPr lang="en-US" sz="1000" dirty="0"/>
              <a:t> Science)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630E64-4CB1-40BF-BEE9-54120B2BE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84" y="1363185"/>
            <a:ext cx="8014448" cy="532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1731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sz="2700" dirty="0"/>
              <a:t>A few of the Widgets Developed By HEI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46989" y="891153"/>
            <a:ext cx="8596668" cy="5659116"/>
          </a:xfrm>
        </p:spPr>
        <p:txBody>
          <a:bodyPr>
            <a:noAutofit/>
          </a:bodyPr>
          <a:lstStyle/>
          <a:p>
            <a:r>
              <a:rPr lang="en-US" dirty="0"/>
              <a:t>Go Anoka Park App – Advanced Custom Search and Custom Keyword Search</a:t>
            </a:r>
          </a:p>
          <a:p>
            <a:pPr lvl="1"/>
            <a:r>
              <a:rPr lang="en-US" dirty="0">
                <a:hlinkClick r:id="rId2"/>
              </a:rPr>
              <a:t>http://gis.anokacountymn.gov/GoAnoka/</a:t>
            </a:r>
            <a:endParaRPr lang="en-US" dirty="0"/>
          </a:p>
          <a:p>
            <a:r>
              <a:rPr lang="en-US" dirty="0"/>
              <a:t>Stearns County Park and Rec App - Advanced Custom Search and Custom Keyword Search</a:t>
            </a:r>
          </a:p>
          <a:p>
            <a:pPr lvl="1"/>
            <a:r>
              <a:rPr lang="en-US" dirty="0">
                <a:hlinkClick r:id="rId3"/>
              </a:rPr>
              <a:t>https://gis.co.stearns.mn.us/parks/index.html</a:t>
            </a:r>
            <a:endParaRPr lang="en-US" dirty="0"/>
          </a:p>
          <a:p>
            <a:r>
              <a:rPr lang="en-US" dirty="0"/>
              <a:t>Sales Tax Rate Map – Minnesota Department of Revenue</a:t>
            </a:r>
          </a:p>
          <a:p>
            <a:pPr lvl="1"/>
            <a:r>
              <a:rPr lang="en-US" dirty="0">
                <a:hlinkClick r:id="rId4"/>
              </a:rPr>
              <a:t>https://taxmaps.state.mn.us/salestax/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Others</a:t>
            </a:r>
          </a:p>
          <a:p>
            <a:pPr lvl="1"/>
            <a:r>
              <a:rPr lang="en-US" dirty="0"/>
              <a:t>Mailing Labels Widget</a:t>
            </a:r>
          </a:p>
          <a:p>
            <a:pPr lvl="1"/>
            <a:r>
              <a:rPr lang="en-US" dirty="0"/>
              <a:t>Custom Display Widget for Print (Isolate Widget)</a:t>
            </a:r>
          </a:p>
          <a:p>
            <a:pPr lvl="1"/>
            <a:r>
              <a:rPr lang="en-US" dirty="0"/>
              <a:t>Custom Selection Widget</a:t>
            </a:r>
          </a:p>
          <a:p>
            <a:pPr lvl="1"/>
            <a:r>
              <a:rPr lang="en-US" dirty="0"/>
              <a:t>More</a:t>
            </a:r>
          </a:p>
          <a:p>
            <a:pPr lvl="1"/>
            <a:endParaRPr lang="en-US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216894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Custom Widget – Time to Code…</a:t>
            </a:r>
          </a:p>
        </p:txBody>
      </p:sp>
      <p:pic>
        <p:nvPicPr>
          <p:cNvPr id="2050" name="Picture 2" descr="Image result for time to co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17" y="2145635"/>
            <a:ext cx="5241867" cy="294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8042BDC-C15B-4852-A760-98773AEA6EDC}"/>
              </a:ext>
            </a:extLst>
          </p:cNvPr>
          <p:cNvSpPr/>
          <p:nvPr/>
        </p:nvSpPr>
        <p:spPr>
          <a:xfrm>
            <a:off x="849924" y="1389184"/>
            <a:ext cx="5181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https://github.com/paulhedlund/2018GISLIS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961408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5226A-8DC7-4B40-AA31-CDF34CBD9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29" y="1740976"/>
            <a:ext cx="8596668" cy="1320800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Thanks for Attending!</a:t>
            </a:r>
            <a:br>
              <a:rPr lang="en-US" sz="6000" dirty="0"/>
            </a:br>
            <a:br>
              <a:rPr lang="en-US" sz="6000" dirty="0"/>
            </a:br>
            <a:r>
              <a:rPr lang="en-US" sz="6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084042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C1859-989D-4899-8F5E-322F7E0D6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Publish GIS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D4290-D461-4896-BA86-0976BAEF4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04" y="1635071"/>
            <a:ext cx="8076123" cy="495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50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C1859-989D-4899-8F5E-322F7E0D6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7" y="522696"/>
            <a:ext cx="9565892" cy="869004"/>
          </a:xfrm>
        </p:spPr>
        <p:txBody>
          <a:bodyPr/>
          <a:lstStyle/>
          <a:p>
            <a:pPr algn="ctr"/>
            <a:r>
              <a:rPr lang="en-US" dirty="0"/>
              <a:t> No Desktop Software…Manually add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1F379C-D991-44F0-869E-C3D79DC7C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812" y="1525158"/>
            <a:ext cx="7676190" cy="1657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221B08-D1B8-4E9A-9A81-0DAD838DA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812" y="3343930"/>
            <a:ext cx="7390476" cy="14190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593227A-1C40-4F56-8F84-EF67BA775379}"/>
              </a:ext>
            </a:extLst>
          </p:cNvPr>
          <p:cNvSpPr/>
          <p:nvPr/>
        </p:nvSpPr>
        <p:spPr>
          <a:xfrm>
            <a:off x="1141654" y="6242778"/>
            <a:ext cx="83027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https://doc.arcgis.com/en/arcgis-online/reference/supported-items.htm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62AE2C-0892-472A-ABA7-686C9E2485D3}"/>
              </a:ext>
            </a:extLst>
          </p:cNvPr>
          <p:cNvSpPr txBox="1"/>
          <p:nvPr/>
        </p:nvSpPr>
        <p:spPr>
          <a:xfrm>
            <a:off x="1682884" y="5727531"/>
            <a:ext cx="5398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Plus many, many more….see link below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CD6D35-7678-4717-8017-EBD29F59AB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9717" y="4709476"/>
            <a:ext cx="7428571" cy="1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5740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9BDBF363-D70F-4007-852B-8F21A93C5487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0BE8CB51-C23F-4336-A980-45604B02DFD4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8AFC74F3-AC5E-4EE4-9511-6C290F1E7D42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7A7FEB44-FE4F-4CED-A85D-69BB7C05D76D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66544294-C590-4A97-8693-BB270B0D21BE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D0FEE337-0A2A-41ED-9046-0B1652697170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28E4550A-10B4-465A-9964-4D02DC9E3B88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47C6E03F-487A-4E93-8862-D5C5FF45CAEB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03152DD6-F06B-4924-8EBF-F5DC747E4718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A1800723-A970-44AA-AE2D-57BE9630A02B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4705BC2C-3D5E-4827-96C1-3D0A9B43BB44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D9FF1117-C070-4B5C-BFA4-8BF1F17A7547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38D88C0B-3EAC-4354-A53F-509AFC49CB5E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9AE3F63C-0BF5-4DED-84B7-C35F63332C61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95670D74-4D18-49D7-81C8-80CC858FC1E3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EA68E8D3-2AB3-4B14-9A46-81577DB8D9E9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900F9221-741E-471B-AE11-6DF2763FF919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CB9BEBBB-6DE6-4799-9D4C-457D39818520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5923D8A9-EFB3-46FF-BA6D-8008C1B88586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42399D1B-3D2C-43F0-98D5-C6388F9FD334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F6512789-7D8B-456A-9F47-FD64CC73CB31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2F4D6588-45AF-4F09-94FE-E19BDFD3A316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13918</TotalTime>
  <Words>1341</Words>
  <Application>Microsoft Office PowerPoint</Application>
  <PresentationFormat>Widescreen</PresentationFormat>
  <Paragraphs>181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6" baseType="lpstr">
      <vt:lpstr>Arial</vt:lpstr>
      <vt:lpstr>Trebuchet MS</vt:lpstr>
      <vt:lpstr>Wingdings 3</vt:lpstr>
      <vt:lpstr>Facet</vt:lpstr>
      <vt:lpstr>Web AppBuilder for ArcGIS: Knowing Your Options - 2019 GIS/LIS </vt:lpstr>
      <vt:lpstr> What is the Web Appbuilder for ArcGIS?</vt:lpstr>
      <vt:lpstr> 2 Options to Work With Web AppBuilder</vt:lpstr>
      <vt:lpstr> How Can It Help You Create Applications?</vt:lpstr>
      <vt:lpstr>But First…….You need to know the fundamental parts (If you don’t already know them) </vt:lpstr>
      <vt:lpstr>The Platform (image by Esri)</vt:lpstr>
      <vt:lpstr>The Platform (image by Roket Science)</vt:lpstr>
      <vt:lpstr> Publish GIS Data</vt:lpstr>
      <vt:lpstr> No Desktop Software…Manually add Data</vt:lpstr>
      <vt:lpstr>Automate data upload and/or updates</vt:lpstr>
      <vt:lpstr> Consume services  - Hosted services (layers published to AGOL)  - Types: Feature layers, Tile layers, Vector  tile layers, scene layers (3d), and more  - Consumed services - services that are stored in ArcGIS for Server REST directory or other compatible     directory that are accessed by AGOL or Portal and stored as a AGOL/Portal configuration </vt:lpstr>
      <vt:lpstr>  Create a web Map – Portal or ArcGIS Online</vt:lpstr>
      <vt:lpstr>Configure, Share, and Save the web map</vt:lpstr>
      <vt:lpstr>Create a Web AppBuilder App from your web map in Portal for ArcGIS or ArcGIS Online – Same Process!</vt:lpstr>
      <vt:lpstr>Configure your app. Pick a theme and all out-of-the-box widget you want. Save  Note: The step can also be done in the WAB Developer Version</vt:lpstr>
      <vt:lpstr>Getting Ready to Roll with the Developers Versions of the WAB……Download the Software</vt:lpstr>
      <vt:lpstr>Sign In before you Download</vt:lpstr>
      <vt:lpstr>Extract Downloaded Zipfile to Desired Location</vt:lpstr>
      <vt:lpstr>Register WAB Dev Edition w/ AGOL or Portal</vt:lpstr>
      <vt:lpstr>Get the computer name………….</vt:lpstr>
      <vt:lpstr>Create Application in AGOL or Portal</vt:lpstr>
      <vt:lpstr>Register Application</vt:lpstr>
      <vt:lpstr>Add AP ID (and Portal URL) to WAB Dev Edition</vt:lpstr>
      <vt:lpstr>Launch App and add AGOL URL and App ID</vt:lpstr>
      <vt:lpstr>Invalid Redirect_URI message……WT????????....No Worries….Not a Big Deal</vt:lpstr>
      <vt:lpstr>Figure Out Why….In My Case, the full computer name wasn’t used the first go-round.  Update App Registration, delete singininfo.json, and try again</vt:lpstr>
      <vt:lpstr>New AppId Worked!!!....Now just give permission</vt:lpstr>
      <vt:lpstr>Create New  OR Import (Account or Computer)</vt:lpstr>
      <vt:lpstr>Create New - Select Template</vt:lpstr>
      <vt:lpstr>Create New - Give It A Name</vt:lpstr>
      <vt:lpstr>Create and/or configure application with the WAB Developer Edition (Note: Non-custom WAB App configuration can be accomplished via the Developer Edition OR in the AGOL version and then imported)</vt:lpstr>
      <vt:lpstr>Create and/or configure application with the WAB Developer Edition (Note: Non-custom WAB App configuration can be accomplished via the Developer Edition OR in the AGOL version and then imported)</vt:lpstr>
      <vt:lpstr>Adding A custom Widget From GitHub or Elsewhere  https://community.esri.com/docs/DOC-3342-elevation-profile-widget-version-23-02142017 </vt:lpstr>
      <vt:lpstr>Download It(Make sure you out of the developer version of the WAB and have closed out of the command window as well)   </vt:lpstr>
      <vt:lpstr>Extract It and Restart It(Make sure you out of the developer version of the WAB and have closed out of the command window as well)   </vt:lpstr>
      <vt:lpstr>Load it and Use it   </vt:lpstr>
      <vt:lpstr>Deployment (Download, Move, and Deploy)   </vt:lpstr>
      <vt:lpstr>Paul Takes Over</vt:lpstr>
      <vt:lpstr>Now On To That Coding Stuff …</vt:lpstr>
      <vt:lpstr>Developer Edition – First Steps - Review</vt:lpstr>
      <vt:lpstr>WAB – (Developer Edition) - Overview</vt:lpstr>
      <vt:lpstr>WAB Development – Technical Stuff Needed</vt:lpstr>
      <vt:lpstr>Let’s Back Track – What is JavaScript???</vt:lpstr>
      <vt:lpstr>Wait …  What is the ArcGIS JavaScript API ???</vt:lpstr>
      <vt:lpstr>3.X vs 4.x</vt:lpstr>
      <vt:lpstr>3.X vs 4.x</vt:lpstr>
      <vt:lpstr>Widgets</vt:lpstr>
      <vt:lpstr>WAB – Responsive Design</vt:lpstr>
      <vt:lpstr>WAB - Works on most devices</vt:lpstr>
      <vt:lpstr>WAB - Not this one</vt:lpstr>
      <vt:lpstr>WAB – Creating Custom Widgets</vt:lpstr>
      <vt:lpstr>Custom Widget – File Structure</vt:lpstr>
      <vt:lpstr>Widget Files …</vt:lpstr>
      <vt:lpstr>Manifest.json</vt:lpstr>
      <vt:lpstr>Custom Widget – Widget.js</vt:lpstr>
      <vt:lpstr>WAB – Extend Base Widget</vt:lpstr>
      <vt:lpstr>WAB – Custom Widget</vt:lpstr>
      <vt:lpstr>WAB – Custom Widget</vt:lpstr>
      <vt:lpstr>WAB – Responsive Custom Widget</vt:lpstr>
      <vt:lpstr>WAB – Themes</vt:lpstr>
      <vt:lpstr>Advanced Tools</vt:lpstr>
      <vt:lpstr>Experience Builder</vt:lpstr>
      <vt:lpstr>Experience Builder</vt:lpstr>
      <vt:lpstr>Experience Builder – Deployment Timeline</vt:lpstr>
      <vt:lpstr>Experience Builder – What Does It Look Like?</vt:lpstr>
      <vt:lpstr>Experience Builder – What Does It Look Like?</vt:lpstr>
      <vt:lpstr>Experience Builder</vt:lpstr>
      <vt:lpstr>Useful Links</vt:lpstr>
      <vt:lpstr>WAB – Demos – What is Possible</vt:lpstr>
      <vt:lpstr>A few of the Widgets Developed By HEI</vt:lpstr>
      <vt:lpstr>Custom Widget – Time to Code…</vt:lpstr>
      <vt:lpstr>Thanks for Attending! 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Web AppBuilder:  What is it and how can it help you build web applications</dc:title>
  <dc:creator>Chad Nunemacher</dc:creator>
  <cp:lastModifiedBy>Chad Nunemacher</cp:lastModifiedBy>
  <cp:revision>210</cp:revision>
  <dcterms:created xsi:type="dcterms:W3CDTF">2015-09-21T16:33:44Z</dcterms:created>
  <dcterms:modified xsi:type="dcterms:W3CDTF">2019-10-01T19:37:06Z</dcterms:modified>
</cp:coreProperties>
</file>